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  <p:sldId id="261" r:id="rId5"/>
    <p:sldId id="263" r:id="rId6"/>
    <p:sldId id="266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0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31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039F0C-2695-4634-961E-B541529F03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7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2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6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50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2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6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4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3B755-DD37-4A43-B5E7-56B7E2115925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52: </a:t>
            </a:r>
            <a:r>
              <a:rPr lang="en-US" dirty="0" smtClean="0"/>
              <a:t>¿</a:t>
            </a:r>
            <a:r>
              <a:rPr lang="en-US" dirty="0" err="1"/>
              <a:t>D</a:t>
            </a:r>
            <a:r>
              <a:rPr lang="en-US" dirty="0" err="1" smtClean="0"/>
              <a:t>evuelves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a la </a:t>
            </a:r>
            <a:r>
              <a:rPr lang="en-US" dirty="0" err="1" smtClean="0"/>
              <a:t>biblioteca</a:t>
            </a:r>
            <a:r>
              <a:rPr lang="en-US" dirty="0" smtClean="0"/>
              <a:t> a </a:t>
            </a:r>
            <a:r>
              <a:rPr lang="en-US" dirty="0" err="1" smtClean="0"/>
              <a:t>tiempo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i="1" dirty="0" err="1">
                <a:solidFill>
                  <a:srgbClr val="00B050"/>
                </a:solidFill>
              </a:rPr>
              <a:t>L.o</a:t>
            </a:r>
            <a:r>
              <a:rPr lang="en-US" i="1" dirty="0">
                <a:solidFill>
                  <a:srgbClr val="00B050"/>
                </a:solidFill>
              </a:rPr>
              <a:t>: to learn to form &amp; use O</a:t>
            </a:r>
            <a:r>
              <a:rPr lang="en-US" i="1" dirty="0">
                <a:solidFill>
                  <a:srgbClr val="00B050"/>
                </a:solidFill>
                <a:sym typeface="Wingdings" panose="05000000000000000000" pitchFamily="2" charset="2"/>
              </a:rPr>
              <a:t>UE stem changing </a:t>
            </a:r>
            <a:r>
              <a:rPr lang="en-US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verbs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Inicial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: </a:t>
            </a:r>
            <a:r>
              <a:rPr lang="en-US" dirty="0" err="1" smtClean="0">
                <a:sym typeface="Wingdings" panose="05000000000000000000" pitchFamily="2" charset="2"/>
              </a:rPr>
              <a:t>Conjuga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los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verbos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Deber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have to)</a:t>
            </a: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Vivir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live)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Meter (</a:t>
            </a:r>
            <a:r>
              <a:rPr lang="en-US" i="1" dirty="0" smtClean="0">
                <a:sym typeface="Wingdings" panose="05000000000000000000" pitchFamily="2" charset="2"/>
              </a:rPr>
              <a:t>to insert)</a:t>
            </a: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Subir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go up)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7030A0"/>
                </a:solidFill>
              </a:rPr>
              <a:t>Me llamo _______________  Clase </a:t>
            </a:r>
            <a:r>
              <a:rPr lang="en-US" sz="3600" dirty="0" smtClean="0">
                <a:solidFill>
                  <a:srgbClr val="7030A0"/>
                </a:solidFill>
              </a:rPr>
              <a:t>701</a:t>
            </a:r>
            <a:r>
              <a:rPr lang="en-US" sz="3600" dirty="0">
                <a:solidFill>
                  <a:srgbClr val="7030A0"/>
                </a:solidFill>
              </a:rPr>
              <a:t/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26 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del </a:t>
            </a:r>
            <a:r>
              <a:rPr lang="en-US" sz="3600" dirty="0" smtClean="0">
                <a:solidFill>
                  <a:srgbClr val="7030A0"/>
                </a:solidFill>
              </a:rPr>
              <a:t>2018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9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sz="4000" b="1" dirty="0" err="1">
                <a:solidFill>
                  <a:srgbClr val="FF0000"/>
                </a:solidFill>
              </a:rPr>
              <a:t>Verbos</a:t>
            </a:r>
            <a:r>
              <a:rPr lang="en-US" altLang="en-US" sz="4000" b="1" dirty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>
                <a:solidFill>
                  <a:srgbClr val="FF0000"/>
                </a:solidFill>
              </a:rPr>
              <a:t>cambio</a:t>
            </a:r>
            <a:r>
              <a:rPr lang="en-US" altLang="en-US" sz="4000" b="1" dirty="0">
                <a:solidFill>
                  <a:srgbClr val="FF0000"/>
                </a:solidFill>
              </a:rPr>
              <a:t> radical O</a:t>
            </a:r>
            <a:r>
              <a:rPr lang="en-US" altLang="en-US" sz="4000" b="1" dirty="0">
                <a:solidFill>
                  <a:srgbClr val="FF0000"/>
                </a:solidFill>
                <a:sym typeface="Wingdings" pitchFamily="2" charset="2"/>
              </a:rPr>
              <a:t> UE</a:t>
            </a:r>
            <a:r>
              <a:rPr lang="en-US" altLang="en-US" sz="4000" b="1" dirty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en-US" altLang="en-US" sz="4000" b="1" dirty="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b="1" i="1" dirty="0">
                <a:solidFill>
                  <a:schemeClr val="hlink"/>
                </a:solidFill>
                <a:sym typeface="Wingdings" pitchFamily="2" charset="2"/>
              </a:rPr>
              <a:t>(stem-changing verbs OUE)</a:t>
            </a:r>
            <a:endParaRPr lang="en-US" altLang="en-US" sz="4000" b="1" dirty="0">
              <a:solidFill>
                <a:srgbClr val="008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dirty="0"/>
              <a:t>Another set of stem-changing verbs are:</a:t>
            </a:r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V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lver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return to a place)</a:t>
            </a:r>
            <a:endParaRPr lang="en-US" altLang="en-US" sz="2800" dirty="0"/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P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der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 able to do)</a:t>
            </a:r>
            <a:endParaRPr lang="en-US" altLang="en-US" sz="2800" dirty="0"/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D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rmir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sleep)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altLang="en-US" dirty="0"/>
              <a:t>The </a:t>
            </a:r>
            <a:r>
              <a:rPr lang="en-US" altLang="en-US" b="1" dirty="0">
                <a:solidFill>
                  <a:srgbClr val="FF0000"/>
                </a:solidFill>
              </a:rPr>
              <a:t>O</a:t>
            </a:r>
            <a:r>
              <a:rPr lang="en-US" altLang="en-US" dirty="0">
                <a:solidFill>
                  <a:srgbClr val="008000"/>
                </a:solidFill>
              </a:rPr>
              <a:t> </a:t>
            </a:r>
            <a:r>
              <a:rPr lang="en-US" altLang="en-US" dirty="0"/>
              <a:t>of the stem changes to </a:t>
            </a:r>
            <a:r>
              <a:rPr lang="en-US" altLang="en-US" b="1" dirty="0">
                <a:solidFill>
                  <a:srgbClr val="FF0000"/>
                </a:solidFill>
              </a:rPr>
              <a:t>UE</a:t>
            </a:r>
            <a:r>
              <a:rPr lang="en-US" altLang="en-US" dirty="0"/>
              <a:t> in all forms EXCEPT </a:t>
            </a:r>
            <a:r>
              <a:rPr lang="en-US" altLang="en-US" u="sng" dirty="0" err="1"/>
              <a:t>nosotros</a:t>
            </a:r>
            <a:r>
              <a:rPr lang="en-US" altLang="en-US" dirty="0"/>
              <a:t> (and </a:t>
            </a:r>
            <a:r>
              <a:rPr lang="en-US" altLang="en-US" u="sng" dirty="0" err="1"/>
              <a:t>vosotros</a:t>
            </a:r>
            <a:r>
              <a:rPr lang="en-US" altLang="en-US" dirty="0"/>
              <a:t>). The endings remain the same as in regular –ER/-IR verbs.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altLang="en-US" dirty="0"/>
              <a:t>So….</a:t>
            </a:r>
          </a:p>
          <a:p>
            <a:pPr marL="533400" indent="-533400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3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952782"/>
              </p:ext>
            </p:extLst>
          </p:nvPr>
        </p:nvGraphicFramePr>
        <p:xfrm>
          <a:off x="76200" y="162043"/>
          <a:ext cx="8915402" cy="2139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71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914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9080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48628"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lver</a:t>
                      </a: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return)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6715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333365"/>
              </p:ext>
            </p:extLst>
          </p:nvPr>
        </p:nvGraphicFramePr>
        <p:xfrm>
          <a:off x="533401" y="2405182"/>
          <a:ext cx="8458199" cy="2090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90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294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371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39421"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be able to)</a:t>
                      </a:r>
                      <a:endParaRPr lang="en-US" sz="2800" dirty="0">
                        <a:solidFill>
                          <a:srgbClr val="FFC000"/>
                        </a:solidFill>
                      </a:endParaRP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58136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755138"/>
              </p:ext>
            </p:extLst>
          </p:nvPr>
        </p:nvGraphicFramePr>
        <p:xfrm>
          <a:off x="152400" y="4572001"/>
          <a:ext cx="8610600" cy="2139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920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135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810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4862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rmir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sleep)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6715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90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sz="4000">
                <a:solidFill>
                  <a:srgbClr val="008000"/>
                </a:solidFill>
              </a:rPr>
              <a:t>Verbos de cambio radical U</a:t>
            </a:r>
            <a:r>
              <a:rPr lang="en-US" altLang="en-US" sz="4000">
                <a:solidFill>
                  <a:srgbClr val="008000"/>
                </a:solidFill>
                <a:sym typeface="Wingdings" pitchFamily="2" charset="2"/>
              </a:rPr>
              <a:t>UE</a:t>
            </a:r>
            <a:br>
              <a:rPr lang="en-US" altLang="en-US" sz="400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i="1">
                <a:solidFill>
                  <a:schemeClr val="hlink"/>
                </a:solidFill>
                <a:sym typeface="Wingdings" pitchFamily="2" charset="2"/>
              </a:rPr>
              <a:t>(Stem-changing verbs UUE)</a:t>
            </a:r>
            <a:endParaRPr lang="en-US" altLang="en-US" sz="4000">
              <a:solidFill>
                <a:srgbClr val="008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686800" cy="4454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chemeClr val="bg2"/>
                </a:solidFill>
              </a:rPr>
              <a:t>2. </a:t>
            </a:r>
            <a:r>
              <a:rPr lang="en-US" altLang="en-US" dirty="0"/>
              <a:t>The </a:t>
            </a:r>
            <a:r>
              <a:rPr lang="en-US" altLang="en-US" dirty="0">
                <a:solidFill>
                  <a:srgbClr val="FF0000"/>
                </a:solidFill>
              </a:rPr>
              <a:t>U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/>
              <a:t>in the verb J</a:t>
            </a:r>
            <a:r>
              <a:rPr lang="en-US" altLang="en-US" dirty="0">
                <a:solidFill>
                  <a:srgbClr val="FF0000"/>
                </a:solidFill>
              </a:rPr>
              <a:t>U</a:t>
            </a:r>
            <a:r>
              <a:rPr lang="en-US" altLang="en-US" dirty="0"/>
              <a:t>GAR </a:t>
            </a:r>
            <a:r>
              <a:rPr lang="en-US" altLang="en-US" i="1" dirty="0"/>
              <a:t>(to play)</a:t>
            </a:r>
            <a:r>
              <a:rPr lang="en-US" altLang="en-US" dirty="0"/>
              <a:t> changes to </a:t>
            </a:r>
            <a:r>
              <a:rPr lang="en-US" altLang="en-US" dirty="0">
                <a:solidFill>
                  <a:srgbClr val="FF0000"/>
                </a:solidFill>
              </a:rPr>
              <a:t>UE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/>
              <a:t>in all forms EXCEPT </a:t>
            </a:r>
            <a:r>
              <a:rPr lang="en-US" altLang="en-US" u="sng" dirty="0" err="1"/>
              <a:t>nosotros</a:t>
            </a:r>
            <a:r>
              <a:rPr lang="en-US" altLang="en-US" dirty="0"/>
              <a:t> and </a:t>
            </a:r>
            <a:r>
              <a:rPr lang="en-US" altLang="en-US" u="sng" dirty="0" err="1"/>
              <a:t>vosotros</a:t>
            </a:r>
            <a:r>
              <a:rPr lang="en-US" altLang="en-US" dirty="0"/>
              <a:t>. The endings are the same as the regular –AR verbs. TRY IT!’</a:t>
            </a:r>
          </a:p>
          <a:p>
            <a:pPr>
              <a:buFont typeface="Wingdings" pitchFamily="2" charset="2"/>
              <a:buNone/>
            </a:pPr>
            <a:endParaRPr lang="en-US" altLang="en-US" dirty="0"/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graphicFrame>
        <p:nvGraphicFramePr>
          <p:cNvPr id="17441" name="Group 3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72060418"/>
              </p:ext>
            </p:extLst>
          </p:nvPr>
        </p:nvGraphicFramePr>
        <p:xfrm>
          <a:off x="304800" y="3429000"/>
          <a:ext cx="8458199" cy="2194560"/>
        </p:xfrm>
        <a:graphic>
          <a:graphicData uri="http://schemas.openxmlformats.org/drawingml/2006/table">
            <a:tbl>
              <a:tblPr/>
              <a:tblGrid>
                <a:gridCol w="23681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00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00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300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512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</a:t>
                      </a: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</a:t>
                      </a: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</a:t>
                      </a:r>
                      <a:r>
                        <a:rPr kumimoji="0" lang="en-US" altLang="en-US" sz="24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play)</a:t>
                      </a: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Vosotros</a:t>
                      </a:r>
                      <a:endParaRPr kumimoji="0" lang="en-US" alt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2667000" y="3838576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o</a:t>
            </a: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2667000" y="4295775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as</a:t>
            </a: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2667000" y="48148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</a:t>
            </a: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6781800" y="3838576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  <a:latin typeface="Arial" charset="0"/>
              </a:rPr>
              <a:t>Jug</a:t>
            </a:r>
            <a:r>
              <a:rPr lang="es-ES_tradnl" altLang="en-US" sz="2800" b="1" u="sng">
                <a:solidFill>
                  <a:srgbClr val="0000FF"/>
                </a:solidFill>
                <a:latin typeface="Arial" charset="0"/>
              </a:rPr>
              <a:t>amos</a:t>
            </a: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6705600" y="42814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i="1" dirty="0">
                <a:solidFill>
                  <a:srgbClr val="0000FF"/>
                </a:solidFill>
                <a:latin typeface="Arial" charset="0"/>
              </a:rPr>
              <a:t>Jug</a:t>
            </a:r>
            <a:r>
              <a:rPr lang="es-ES_tradnl" altLang="en-US" sz="2800" i="1" u="sng" dirty="0">
                <a:solidFill>
                  <a:srgbClr val="0000FF"/>
                </a:solidFill>
                <a:latin typeface="Arial" charset="0"/>
              </a:rPr>
              <a:t>áis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6781800" y="4800600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an</a:t>
            </a:r>
          </a:p>
        </p:txBody>
      </p:sp>
    </p:spTree>
    <p:extLst>
      <p:ext uri="{BB962C8B-B14F-4D97-AF65-F5344CB8AC3E}">
        <p14:creationId xmlns:p14="http://schemas.microsoft.com/office/powerpoint/2010/main" val="6420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 de la “Bota”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229600" cy="5410200"/>
          </a:xfrm>
        </p:spPr>
        <p:txBody>
          <a:bodyPr/>
          <a:lstStyle/>
          <a:p>
            <a:pPr eaLnBrk="1" hangingPunct="1"/>
            <a:r>
              <a:rPr lang="en-US" altLang="en-US" smtClean="0"/>
              <a:t>Stem-changing verbs are also known as “BOOT” verbs.</a:t>
            </a:r>
          </a:p>
          <a:p>
            <a:pPr eaLnBrk="1" hangingPunct="1"/>
            <a:r>
              <a:rPr lang="en-US" altLang="en-US" smtClean="0"/>
              <a:t>conjugate the verb in BOOT FORM…</a:t>
            </a:r>
          </a:p>
          <a:p>
            <a:pPr algn="ctr" eaLnBrk="1" hangingPunct="1">
              <a:buFontTx/>
              <a:buNone/>
            </a:pPr>
            <a:r>
              <a:rPr lang="en-US" altLang="en-US" b="1" smtClean="0">
                <a:solidFill>
                  <a:srgbClr val="0000FF"/>
                </a:solidFill>
              </a:rPr>
              <a:t>Devolver</a:t>
            </a:r>
            <a:r>
              <a:rPr lang="en-US" altLang="en-US" sz="2400" b="1" smtClean="0">
                <a:solidFill>
                  <a:srgbClr val="0000FF"/>
                </a:solidFill>
              </a:rPr>
              <a:t> </a:t>
            </a:r>
            <a:r>
              <a:rPr lang="en-US" altLang="en-US" sz="2400" i="1" smtClean="0">
                <a:solidFill>
                  <a:srgbClr val="0000FF"/>
                </a:solidFill>
              </a:rPr>
              <a:t>(to return something)</a:t>
            </a:r>
            <a:r>
              <a:rPr lang="en-US" altLang="en-US" b="1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            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  </a:t>
            </a:r>
            <a:r>
              <a:rPr lang="en-US" altLang="en-US" sz="2400" smtClean="0"/>
              <a:t>Yo		      Nosotros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		              Tú	                 </a:t>
            </a:r>
            <a:r>
              <a:rPr lang="en-US" altLang="en-US" sz="2400" i="1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i="1" smtClean="0"/>
              <a:t>	          </a:t>
            </a:r>
            <a:r>
              <a:rPr lang="en-US" altLang="en-US" sz="2400" smtClean="0"/>
              <a:t>Él ella Ud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3962400"/>
            <a:ext cx="1724025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lvo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1709738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4876800"/>
            <a:ext cx="17081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49913" y="3962400"/>
            <a:ext cx="19986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Devolvemos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49913" y="4419600"/>
            <a:ext cx="16224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Devolvéis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70650" y="4876800"/>
            <a:ext cx="1725613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lven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257675" y="4876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Ellos ellas Uds.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4876800"/>
            <a:ext cx="18097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lven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334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9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334000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500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3581400"/>
            <a:ext cx="3810000" cy="2667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04800" y="335280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>
                <a:solidFill>
                  <a:srgbClr val="FF0000"/>
                </a:solidFill>
              </a:rPr>
              <a:t>INSIDE</a:t>
            </a:r>
            <a:r>
              <a:rPr lang="en-US" altLang="en-US" sz="2400" b="1">
                <a:solidFill>
                  <a:srgbClr val="0000FF"/>
                </a:solidFill>
              </a:rPr>
              <a:t> THE BOOT!!</a:t>
            </a:r>
          </a:p>
        </p:txBody>
      </p:sp>
    </p:spTree>
    <p:extLst>
      <p:ext uri="{BB962C8B-B14F-4D97-AF65-F5344CB8AC3E}">
        <p14:creationId xmlns:p14="http://schemas.microsoft.com/office/powerpoint/2010/main" val="35003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06363"/>
            <a:ext cx="8229600" cy="8842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TRY IT …..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036637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mtClean="0"/>
              <a:t>Conjugate the </a:t>
            </a:r>
            <a:r>
              <a:rPr lang="en-US" altLang="en-US" smtClean="0">
                <a:solidFill>
                  <a:srgbClr val="0000FF"/>
                </a:solidFill>
              </a:rPr>
              <a:t>Poder</a:t>
            </a:r>
            <a:r>
              <a:rPr lang="en-US" altLang="en-US" smtClean="0"/>
              <a:t> &amp; </a:t>
            </a:r>
            <a:r>
              <a:rPr lang="en-US" altLang="en-US" smtClean="0">
                <a:solidFill>
                  <a:srgbClr val="0000FF"/>
                </a:solidFill>
              </a:rPr>
              <a:t>Jugar</a:t>
            </a:r>
            <a:r>
              <a:rPr lang="en-US" altLang="en-US" smtClean="0"/>
              <a:t>:</a:t>
            </a:r>
          </a:p>
          <a:p>
            <a:pPr>
              <a:buFontTx/>
              <a:buNone/>
              <a:defRPr/>
            </a:pPr>
            <a:r>
              <a:rPr lang="en-US" altLang="en-US" sz="2400" smtClean="0"/>
              <a:t>                      </a:t>
            </a:r>
            <a:r>
              <a:rPr lang="en-US" altLang="en-US" sz="2400" b="1" smtClean="0">
                <a:solidFill>
                  <a:srgbClr val="0000FF"/>
                </a:solidFill>
              </a:rPr>
              <a:t>Poder </a:t>
            </a:r>
            <a:r>
              <a:rPr lang="en-US" altLang="en-US" sz="1800" i="1" smtClean="0">
                <a:solidFill>
                  <a:srgbClr val="0000FF"/>
                </a:solidFill>
              </a:rPr>
              <a:t>to be able to</a:t>
            </a:r>
            <a:endParaRPr lang="en-US" altLang="en-US" sz="1800" b="1" smtClean="0"/>
          </a:p>
          <a:p>
            <a:pPr>
              <a:buFontTx/>
              <a:buNone/>
              <a:defRPr/>
            </a:pPr>
            <a:r>
              <a:rPr lang="en-US" altLang="en-US" sz="2400" smtClean="0"/>
              <a:t>Yo		            Nosotros</a:t>
            </a:r>
          </a:p>
          <a:p>
            <a:pPr>
              <a:buFontTx/>
              <a:buNone/>
              <a:defRPr/>
            </a:pPr>
            <a:r>
              <a:rPr lang="en-US" altLang="en-US" sz="2400" smtClean="0"/>
              <a:t>Tú	                       </a:t>
            </a:r>
            <a:r>
              <a:rPr lang="en-US" altLang="en-US" sz="2400" i="1" smtClean="0"/>
              <a:t>vosotros</a:t>
            </a:r>
          </a:p>
          <a:p>
            <a:pPr>
              <a:buFontTx/>
              <a:buNone/>
              <a:defRPr/>
            </a:pPr>
            <a:r>
              <a:rPr lang="en-US" altLang="en-US" sz="2400" smtClean="0"/>
              <a:t>Él ella Ud</a:t>
            </a:r>
          </a:p>
          <a:p>
            <a:pPr>
              <a:buFontTx/>
              <a:buNone/>
              <a:defRPr/>
            </a:pPr>
            <a:endParaRPr lang="en-US" altLang="en-US" sz="2400" smtClean="0"/>
          </a:p>
          <a:p>
            <a:pPr>
              <a:buFontTx/>
              <a:buNone/>
              <a:defRPr/>
            </a:pPr>
            <a:r>
              <a:rPr lang="en-US" altLang="en-US" sz="2400" smtClean="0"/>
              <a:t>                      </a:t>
            </a:r>
            <a:r>
              <a:rPr lang="en-US" altLang="en-US" sz="2400" b="1" smtClean="0">
                <a:solidFill>
                  <a:srgbClr val="0000FF"/>
                </a:solidFill>
              </a:rPr>
              <a:t>Jugar</a:t>
            </a:r>
            <a:r>
              <a:rPr lang="en-US" altLang="en-US" sz="2400" smtClean="0"/>
              <a:t>	</a:t>
            </a:r>
            <a:r>
              <a:rPr lang="en-US" altLang="en-US" sz="2000" i="1" smtClean="0">
                <a:solidFill>
                  <a:srgbClr val="0000FF"/>
                </a:solidFill>
              </a:rPr>
              <a:t>to play</a:t>
            </a:r>
            <a:endParaRPr lang="en-US" altLang="en-US" sz="2000" smtClean="0">
              <a:solidFill>
                <a:srgbClr val="0000FF"/>
              </a:solidFill>
            </a:endParaRPr>
          </a:p>
          <a:p>
            <a:pPr>
              <a:buFontTx/>
              <a:buNone/>
              <a:defRPr/>
            </a:pPr>
            <a:r>
              <a:rPr lang="en-US" altLang="en-US" sz="2400" smtClean="0"/>
              <a:t>Yo		            Nosotros</a:t>
            </a:r>
          </a:p>
          <a:p>
            <a:pPr>
              <a:buFontTx/>
              <a:buNone/>
              <a:defRPr/>
            </a:pPr>
            <a:r>
              <a:rPr lang="en-US" altLang="en-US" sz="2400" smtClean="0"/>
              <a:t>Tú	                       </a:t>
            </a:r>
            <a:r>
              <a:rPr lang="en-US" altLang="en-US" sz="2400" i="1" smtClean="0"/>
              <a:t>vosotros</a:t>
            </a:r>
          </a:p>
          <a:p>
            <a:pPr>
              <a:buFontTx/>
              <a:buNone/>
              <a:defRPr/>
            </a:pPr>
            <a:r>
              <a:rPr lang="en-US" altLang="en-US" sz="2400" smtClean="0"/>
              <a:t>Él ella Ud</a:t>
            </a:r>
          </a:p>
          <a:p>
            <a:pPr>
              <a:buFontTx/>
              <a:buNone/>
              <a:defRPr/>
            </a:pPr>
            <a:endParaRPr lang="en-US" altLang="en-US" sz="2400" smtClean="0"/>
          </a:p>
          <a:p>
            <a:pPr>
              <a:buFontTx/>
              <a:buNone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929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52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LOS VERBOS DE CAMBIO RADICAL O-&gt;UE</a:t>
            </a:r>
          </a:p>
        </p:txBody>
      </p:sp>
    </p:spTree>
    <p:extLst>
      <p:ext uri="{BB962C8B-B14F-4D97-AF65-F5344CB8AC3E}">
        <p14:creationId xmlns:p14="http://schemas.microsoft.com/office/powerpoint/2010/main" val="249777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4176</TotalTime>
  <Words>337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_______________  Clase 701 la fecha es el 26 de marzo del 2018</vt:lpstr>
      <vt:lpstr>Verbos de cambio radical O UE (stem-changing verbs OUE)</vt:lpstr>
      <vt:lpstr>PowerPoint Presentation</vt:lpstr>
      <vt:lpstr>Verbos de cambio radical UUE (Stem-changing verbs UUE)</vt:lpstr>
      <vt:lpstr>Verbos de la “Bota”</vt:lpstr>
      <vt:lpstr>PowerPoint Presentation</vt:lpstr>
      <vt:lpstr>Tarea #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Clase 702 la fecha es el 14 de marzo del 2018</dc:title>
  <dc:creator>Helen Zumaeta</dc:creator>
  <cp:lastModifiedBy>Helen Zumaeta</cp:lastModifiedBy>
  <cp:revision>6</cp:revision>
  <dcterms:created xsi:type="dcterms:W3CDTF">2018-03-14T21:26:27Z</dcterms:created>
  <dcterms:modified xsi:type="dcterms:W3CDTF">2018-03-26T15:56:07Z</dcterms:modified>
</cp:coreProperties>
</file>